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355" r:id="rId3"/>
    <p:sldId id="357" r:id="rId4"/>
    <p:sldId id="358" r:id="rId5"/>
    <p:sldId id="361" r:id="rId6"/>
    <p:sldId id="364" r:id="rId7"/>
    <p:sldId id="365" r:id="rId8"/>
    <p:sldId id="366" r:id="rId9"/>
    <p:sldId id="385" r:id="rId10"/>
    <p:sldId id="404" r:id="rId11"/>
    <p:sldId id="418" r:id="rId12"/>
    <p:sldId id="406" r:id="rId13"/>
    <p:sldId id="407" r:id="rId14"/>
    <p:sldId id="408" r:id="rId15"/>
    <p:sldId id="387" r:id="rId16"/>
    <p:sldId id="345" r:id="rId17"/>
    <p:sldId id="350" r:id="rId18"/>
    <p:sldId id="412" r:id="rId19"/>
    <p:sldId id="390" r:id="rId20"/>
    <p:sldId id="391" r:id="rId21"/>
    <p:sldId id="39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990000"/>
    <a:srgbClr val="CC6600"/>
    <a:srgbClr val="993300"/>
    <a:srgbClr val="009999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09" autoAdjust="0"/>
  </p:normalViewPr>
  <p:slideViewPr>
    <p:cSldViewPr>
      <p:cViewPr varScale="1">
        <p:scale>
          <a:sx n="80" d="100"/>
          <a:sy n="80" d="100"/>
        </p:scale>
        <p:origin x="6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98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86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35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8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11AB-7F77-4C1D-88A7-7FC3D5D6345C}" type="datetime1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F5FE-EDC1-4959-A160-249BCB107A1E}" type="datetime1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7E51-6702-4506-A38A-96399F5F6436}" type="datetime1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4D47-3DB5-450A-9D94-3B670F129536}" type="datetime1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79939-6437-4E35-960D-9E9568E4E41D}" type="datetime1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321A-D427-49D2-A050-70D57FED91C8}" type="datetime1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C3E8-3B84-44D4-8CF8-355D1AD3CEE7}" type="datetime1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5B53-3525-4165-8B5B-BAA310BF242B}" type="datetime1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A14A-384F-48B9-A8FA-333BFB4C4369}" type="datetime1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8694-CFAB-4A25-A045-44CA1B907A2F}" type="datetime1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FDA73-10AB-44D7-B366-86E2883BC40D}" type="datetime1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887D8-9F62-42CD-BA15-F2B6FE6983EF}" type="datetime1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12: Correlation and Linear Regression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64886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http://jonfwilkins.blogspot.com/2011_08_01_archive.html</a:t>
            </a:r>
            <a:endParaRPr lang="en-US" dirty="0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3"/>
          <a:srcRect b="3890"/>
          <a:stretch>
            <a:fillRect/>
          </a:stretch>
        </p:blipFill>
        <p:spPr bwMode="auto">
          <a:xfrm>
            <a:off x="2362199" y="1219200"/>
            <a:ext cx="4540469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independent observations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 are the explanatory observations</a:t>
            </a:r>
          </a:p>
          <a:p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 are the observed response variable observations</a:t>
            </a:r>
          </a:p>
          <a:p>
            <a:r>
              <a:rPr lang="en-US" dirty="0" smtClean="0"/>
              <a:t>Therefore, we have n ordered pairs (x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9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Linear Regression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(x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) be pairs of observations. We assume that there exists constants </a:t>
            </a:r>
            <a:r>
              <a:rPr lang="en-US" dirty="0" smtClean="0">
                <a:sym typeface="Symbol" panose="05050102010706020507" pitchFamily="18" charset="2"/>
              </a:rPr>
              <a:t></a:t>
            </a:r>
            <a:r>
              <a:rPr lang="en-US" baseline="-25000" dirty="0" smtClean="0">
                <a:sym typeface="Symbol" panose="05050102010706020507" pitchFamily="18" charset="2"/>
              </a:rPr>
              <a:t>0</a:t>
            </a:r>
            <a:r>
              <a:rPr lang="en-US" dirty="0" smtClean="0">
                <a:sym typeface="Symbol" panose="05050102010706020507" pitchFamily="18" charset="2"/>
              </a:rPr>
              <a:t> and 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 such that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dirty="0" smtClean="0">
                <a:sym typeface="Symbol" panose="05050102010706020507" pitchFamily="18" charset="2"/>
              </a:rPr>
              <a:t>Y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= </a:t>
            </a:r>
            <a:r>
              <a:rPr lang="en-US" baseline="-25000" dirty="0" smtClean="0">
                <a:sym typeface="Symbol" panose="05050102010706020507" pitchFamily="18" charset="2"/>
              </a:rPr>
              <a:t>0</a:t>
            </a:r>
            <a:r>
              <a:rPr lang="en-US" dirty="0" smtClean="0">
                <a:sym typeface="Symbol" panose="05050102010706020507" pitchFamily="18" charset="2"/>
              </a:rPr>
              <a:t> + 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X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+ </a:t>
            </a:r>
            <a:r>
              <a:rPr lang="en-US" baseline="-25000" dirty="0" err="1" smtClean="0">
                <a:sym typeface="Symbol" panose="05050102010706020507" pitchFamily="18" charset="2"/>
              </a:rPr>
              <a:t>i</a:t>
            </a:r>
            <a:endParaRPr lang="en-US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where </a:t>
            </a:r>
            <a:r>
              <a:rPr lang="en-US" dirty="0" smtClean="0">
                <a:sym typeface="Symbol" panose="05050102010706020507" pitchFamily="18" charset="2"/>
              </a:rPr>
              <a:t>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~ N(0, </a:t>
            </a:r>
            <a:r>
              <a:rPr lang="el-GR" dirty="0" smtClean="0">
                <a:sym typeface="Symbol" panose="05050102010706020507" pitchFamily="18" charset="2"/>
              </a:rPr>
              <a:t>σ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) (</a:t>
            </a:r>
            <a:r>
              <a:rPr lang="en-US" dirty="0" err="1" smtClean="0">
                <a:sym typeface="Symbol" panose="05050102010706020507" pitchFamily="18" charset="2"/>
              </a:rPr>
              <a:t>iid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Assumptions for Linear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5784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SRS with the observations independent of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relationship is linear in the population.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response, y, is normally distribution around the population regression line.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standard deviation of the response is constant.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4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Normality of 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2" descr="ftp://kokoska:TBis2e@ftp.aptaracorp.com/pub/incoming/JPEGS/CH12/kokos_12_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827341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87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2" descr="ftp://kokoska:TBis2e@ftp.aptaracorp.com/pub/incoming/JPEGS/CH12/kokos_12_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6" y="1681162"/>
            <a:ext cx="8693633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6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1891753"/>
                <a:ext cx="8305800" cy="4632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200" b="0" dirty="0" smtClean="0"/>
              </a:p>
              <a:p>
                <a:endParaRPr lang="en-US" sz="32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  <m:d>
                                    <m:d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</m:d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3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𝑋𝑋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sz="32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32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sz="3200" b="0" dirty="0" smtClean="0"/>
              </a:p>
              <a:p>
                <a:endParaRPr lang="en-US" sz="3200" dirty="0"/>
              </a:p>
              <a:p>
                <a:endParaRPr lang="en-US" sz="320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891753"/>
                <a:ext cx="8305800" cy="463287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741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- variance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47700" y="1339694"/>
                <a:ext cx="7848600" cy="2168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/>
                  <a:t>e</a:t>
                </a:r>
                <a:r>
                  <a:rPr lang="en-US" sz="3200" baseline="-25000" dirty="0" err="1" smtClean="0"/>
                  <a:t>i</a:t>
                </a:r>
                <a:r>
                  <a:rPr lang="en-US" sz="3200" dirty="0" smtClean="0"/>
                  <a:t> = </a:t>
                </a:r>
                <a:r>
                  <a:rPr lang="en-US" sz="3200" dirty="0" err="1" smtClean="0"/>
                  <a:t>y</a:t>
                </a:r>
                <a:r>
                  <a:rPr lang="en-US" sz="3200" baseline="-25000" dirty="0" err="1" smtClean="0"/>
                  <a:t>i</a:t>
                </a:r>
                <a:r>
                  <a:rPr lang="en-US" sz="3200" dirty="0" smtClean="0"/>
                  <a:t> - </a:t>
                </a:r>
                <a:r>
                  <a:rPr lang="en-US" sz="3200" dirty="0" err="1" smtClean="0"/>
                  <a:t>ŷ</a:t>
                </a:r>
                <a:r>
                  <a:rPr lang="en-US" sz="3200" baseline="-25000" dirty="0" err="1" smtClean="0"/>
                  <a:t>i</a:t>
                </a:r>
                <a:endParaRPr lang="en-US" sz="3200" baseline="-25000" dirty="0" smtClean="0"/>
              </a:p>
              <a:p>
                <a:endParaRPr lang="en-US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Sup>
                                <m:sSub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32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𝑆𝑆𝐸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𝑑𝑓𝑒</m:t>
                          </m:r>
                        </m:den>
                      </m:f>
                    </m:oMath>
                  </m:oMathPara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1339694"/>
                <a:ext cx="7848600" cy="2168158"/>
              </a:xfrm>
              <a:prstGeom prst="rect">
                <a:avLst/>
              </a:prstGeom>
              <a:blipFill rotWithShape="0">
                <a:blip r:embed="rId2"/>
                <a:stretch>
                  <a:fillRect l="-1941" t="-3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323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SS and </a:t>
            </a:r>
            <a:r>
              <a:rPr lang="en-US" dirty="0" err="1" smtClean="0"/>
              <a:t>df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Total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𝑆𝑆𝑇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𝑦𝑦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/>
                  <a:t>d</a:t>
                </a:r>
                <a:r>
                  <a:rPr lang="en-US" dirty="0" err="1" smtClean="0"/>
                  <a:t>ft</a:t>
                </a:r>
                <a:r>
                  <a:rPr lang="en-US" dirty="0" smtClean="0"/>
                  <a:t> = n - 1</a:t>
                </a:r>
              </a:p>
              <a:p>
                <a:r>
                  <a:rPr lang="en-US" dirty="0" smtClean="0"/>
                  <a:t>Regression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𝑆𝑆𝑅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𝑋𝑌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dfr</a:t>
                </a:r>
                <a:r>
                  <a:rPr lang="en-US" dirty="0" smtClean="0"/>
                  <a:t>= 1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2830" b="-3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ANOVA table for 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165829"/>
              </p:ext>
            </p:extLst>
          </p:nvPr>
        </p:nvGraphicFramePr>
        <p:xfrm>
          <a:off x="245533" y="1784350"/>
          <a:ext cx="8458200" cy="414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/>
                <a:gridCol w="1066800"/>
                <a:gridCol w="2133600"/>
                <a:gridCol w="2438400"/>
                <a:gridCol w="9144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Source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df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MS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Regression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 smtClean="0"/>
                        <a:t>Σ</a:t>
                      </a:r>
                      <a:r>
                        <a:rPr lang="en-US" sz="2800" dirty="0" smtClean="0"/>
                        <a:t>(</a:t>
                      </a:r>
                      <a:r>
                        <a:rPr lang="en-US" sz="2800" dirty="0" err="1" smtClean="0"/>
                        <a:t>ŷ</a:t>
                      </a:r>
                      <a:r>
                        <a:rPr lang="en-US" sz="2800" baseline="-25000" dirty="0" err="1" smtClean="0"/>
                        <a:t>i</a:t>
                      </a:r>
                      <a:r>
                        <a:rPr lang="en-US" sz="2800" baseline="0" dirty="0" smtClean="0"/>
                        <a:t> - ȳ)</a:t>
                      </a:r>
                      <a:r>
                        <a:rPr lang="en-US" sz="2800" baseline="30000" dirty="0" smtClean="0"/>
                        <a:t>2</a:t>
                      </a:r>
                      <a:endParaRPr lang="en-US" sz="28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Error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n – 2</a:t>
                      </a:r>
                      <a:endParaRPr lang="en-US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 smtClean="0"/>
                        <a:t>Σ</a:t>
                      </a:r>
                      <a:r>
                        <a:rPr lang="en-US" sz="2800" dirty="0" smtClean="0"/>
                        <a:t>(</a:t>
                      </a:r>
                      <a:r>
                        <a:rPr lang="en-US" sz="2800" dirty="0" err="1" smtClean="0"/>
                        <a:t>y</a:t>
                      </a:r>
                      <a:r>
                        <a:rPr lang="en-US" sz="2800" baseline="-25000" dirty="0" err="1" smtClean="0"/>
                        <a:t>i</a:t>
                      </a:r>
                      <a:r>
                        <a:rPr lang="en-US" sz="2800" baseline="0" dirty="0" smtClean="0"/>
                        <a:t> - </a:t>
                      </a:r>
                      <a:r>
                        <a:rPr lang="en-US" sz="2800" baseline="0" dirty="0" err="1" smtClean="0"/>
                        <a:t>ŷ</a:t>
                      </a:r>
                      <a:r>
                        <a:rPr lang="en-US" sz="2800" baseline="-25000" dirty="0" err="1" smtClean="0"/>
                        <a:t>i</a:t>
                      </a:r>
                      <a:r>
                        <a:rPr lang="en-US" sz="2800" baseline="0" dirty="0" smtClean="0"/>
                        <a:t>)</a:t>
                      </a:r>
                      <a:r>
                        <a:rPr lang="en-US" sz="2800" baseline="30000" dirty="0" smtClean="0"/>
                        <a:t>2</a:t>
                      </a:r>
                      <a:endParaRPr lang="en-US" sz="28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68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n </a:t>
                      </a:r>
                      <a:r>
                        <a:rPr lang="en-US" sz="2800" dirty="0" smtClean="0"/>
                        <a:t>–</a:t>
                      </a:r>
                      <a:r>
                        <a:rPr lang="en-US" sz="2800" baseline="0" dirty="0" smtClean="0"/>
                        <a:t> 1</a:t>
                      </a:r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     </a:t>
                      </a:r>
                      <a:r>
                        <a:rPr lang="el-GR" sz="2800" dirty="0" smtClean="0"/>
                        <a:t>Σ</a:t>
                      </a:r>
                      <a:r>
                        <a:rPr lang="en-US" sz="2800" dirty="0" smtClean="0"/>
                        <a:t>(</a:t>
                      </a:r>
                      <a:r>
                        <a:rPr lang="en-US" sz="2800" dirty="0" err="1" smtClean="0"/>
                        <a:t>y</a:t>
                      </a:r>
                      <a:r>
                        <a:rPr lang="en-US" sz="2800" baseline="-25000" dirty="0" err="1" smtClean="0"/>
                        <a:t>i</a:t>
                      </a:r>
                      <a:r>
                        <a:rPr lang="en-US" sz="2800" baseline="0" dirty="0" smtClean="0"/>
                        <a:t> - ȳ)</a:t>
                      </a:r>
                      <a:r>
                        <a:rPr lang="en-US" sz="2800" baseline="30000" dirty="0" smtClean="0"/>
                        <a:t>2</a:t>
                      </a:r>
                      <a:endParaRPr lang="en-US" sz="2800" dirty="0" smtClean="0"/>
                    </a:p>
                    <a:p>
                      <a:pPr algn="ctr"/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374559"/>
              </p:ext>
            </p:extLst>
          </p:nvPr>
        </p:nvGraphicFramePr>
        <p:xfrm>
          <a:off x="5465762" y="2444750"/>
          <a:ext cx="17684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38" name="Equation" r:id="rId3" imgW="2590560" imgH="1130040" progId="Equation.DSMT4">
                  <p:embed/>
                </p:oleObj>
              </mc:Choice>
              <mc:Fallback>
                <p:oleObj name="Equation" r:id="rId3" imgW="259056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2" y="2444750"/>
                        <a:ext cx="1768475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337941"/>
              </p:ext>
            </p:extLst>
          </p:nvPr>
        </p:nvGraphicFramePr>
        <p:xfrm>
          <a:off x="5451475" y="3581400"/>
          <a:ext cx="178276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39" name="Equation" r:id="rId5" imgW="2616120" imgH="1130040" progId="Equation.DSMT4">
                  <p:embed/>
                </p:oleObj>
              </mc:Choice>
              <mc:Fallback>
                <p:oleObj name="Equation" r:id="rId5" imgW="261612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1475" y="3581400"/>
                        <a:ext cx="1782762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991008"/>
              </p:ext>
            </p:extLst>
          </p:nvPr>
        </p:nvGraphicFramePr>
        <p:xfrm>
          <a:off x="7845425" y="2476500"/>
          <a:ext cx="8461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0" name="Equation" r:id="rId7" imgW="1155600" imgH="1130040" progId="Equation.DSMT4">
                  <p:embed/>
                </p:oleObj>
              </mc:Choice>
              <mc:Fallback>
                <p:oleObj name="Equation" r:id="rId7" imgW="115560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5425" y="2476500"/>
                        <a:ext cx="846138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950876"/>
              </p:ext>
            </p:extLst>
          </p:nvPr>
        </p:nvGraphicFramePr>
        <p:xfrm>
          <a:off x="5451475" y="4836373"/>
          <a:ext cx="1757362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1" name="Equation" r:id="rId9" imgW="2577960" imgH="1130040" progId="Equation.DSMT4">
                  <p:embed/>
                </p:oleObj>
              </mc:Choice>
              <mc:Fallback>
                <p:oleObj name="Equation" r:id="rId9" imgW="257796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1475" y="4836373"/>
                        <a:ext cx="1757362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Facts about Least Square Regression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altLang="en-US" dirty="0" smtClean="0">
                    <a:solidFill>
                      <a:srgbClr val="000000"/>
                    </a:solidFill>
                    <a:ea typeface="ＭＳ Ｐゴシック" pitchFamily="-65" charset="-128"/>
                    <a:cs typeface="Arial" charset="0"/>
                  </a:rPr>
                  <a:t>Slope: A </a:t>
                </a:r>
                <a:r>
                  <a:rPr lang="en-US" altLang="en-US" dirty="0">
                    <a:solidFill>
                      <a:srgbClr val="000000"/>
                    </a:solidFill>
                    <a:ea typeface="ＭＳ Ｐゴシック" pitchFamily="-65" charset="-128"/>
                    <a:cs typeface="Arial" charset="0"/>
                  </a:rPr>
                  <a:t>change of </a:t>
                </a:r>
                <a:r>
                  <a:rPr lang="en-US" altLang="en-US" dirty="0" smtClean="0">
                    <a:solidFill>
                      <a:srgbClr val="000000"/>
                    </a:solidFill>
                    <a:ea typeface="ＭＳ Ｐゴシック" pitchFamily="-65" charset="-128"/>
                    <a:cs typeface="Arial" charset="0"/>
                  </a:rPr>
                  <a:t>y with one unit change in x.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ＭＳ Ｐゴシック" pitchFamily="-65" charset="-128"/>
                              <a:cs typeface="Arial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ＭＳ Ｐゴシック" pitchFamily="-65" charset="-128"/>
                              <a:cs typeface="Arial" charset="0"/>
                            </a:rPr>
                            <m:t>1</m:t>
                          </m:r>
                        </m:sub>
                      </m:sSub>
                      <m:r>
                        <a:rPr lang="en-US" altLang="en-US" b="0" i="1" smtClean="0">
                          <a:solidFill>
                            <a:srgbClr val="000000"/>
                          </a:solidFill>
                          <a:latin typeface="Cambria Math"/>
                          <a:ea typeface="ＭＳ Ｐゴシック" pitchFamily="-65" charset="-128"/>
                          <a:cs typeface="Arial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Arial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Arial" charset="0"/>
                            </a:rPr>
                            <m:t>𝑟𝑖𝑠𝑒</m:t>
                          </m:r>
                        </m:num>
                        <m:den>
                          <m:r>
                            <a:rPr lang="en-US" alt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Arial" charset="0"/>
                            </a:rPr>
                            <m:t>𝑟𝑢𝑛</m:t>
                          </m:r>
                        </m:den>
                      </m:f>
                    </m:oMath>
                  </m:oMathPara>
                </a14:m>
                <a:endParaRPr lang="en-US" altLang="en-US" dirty="0">
                  <a:solidFill>
                    <a:srgbClr val="000000"/>
                  </a:solidFill>
                  <a:ea typeface="ＭＳ Ｐゴシック" pitchFamily="-65" charset="-128"/>
                  <a:cs typeface="Arial" charset="0"/>
                </a:endParaRP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dirty="0" smtClean="0"/>
                  <a:t>Intercept: the value of y when x = 0.</a:t>
                </a: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dirty="0" smtClean="0"/>
                  <a:t>The line passes through the point (</a:t>
                </a:r>
                <a:r>
                  <a:rPr lang="en-US" dirty="0" err="1" smtClean="0"/>
                  <a:t>x</a:t>
                </a:r>
                <a:r>
                  <a:rPr lang="en-US" dirty="0" err="1" smtClean="0">
                    <a:latin typeface="Calibri"/>
                  </a:rPr>
                  <a:t>̄,y</a:t>
                </a:r>
                <a:r>
                  <a:rPr lang="en-US" dirty="0" smtClean="0">
                    <a:latin typeface="Calibri"/>
                  </a:rPr>
                  <a:t>̄).</a:t>
                </a: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dirty="0" smtClean="0">
                    <a:latin typeface="Calibri"/>
                  </a:rPr>
                  <a:t>There is an inherent difference between x and y.</a:t>
                </a:r>
                <a:endParaRPr lang="en-US" dirty="0" smtClean="0"/>
              </a:p>
              <a:p>
                <a:pPr marL="514350" indent="-514350">
                  <a:buFont typeface="+mj-lt"/>
                  <a:buAutoNum type="arabicPeriod" startAt="2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  <a:blipFill rotWithShape="0">
                <a:blip r:embed="rId2"/>
                <a:stretch>
                  <a:fillRect l="-1926" t="-1970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9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12.1: Simple Linear Regression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 fontScale="55000" lnSpcReduction="20000"/>
          </a:bodyPr>
          <a:lstStyle/>
          <a:p>
            <a:r>
              <a:rPr lang="en-US" sz="4600" dirty="0" smtClean="0"/>
              <a:t>Be able to categorize whether a variable is a response variable or a explanatory variable.</a:t>
            </a:r>
          </a:p>
          <a:p>
            <a:r>
              <a:rPr lang="en-US" sz="4600" dirty="0" smtClean="0"/>
              <a:t>Be </a:t>
            </a:r>
            <a:r>
              <a:rPr lang="en-US" sz="4600" dirty="0"/>
              <a:t>able to interpret a scatterplot</a:t>
            </a:r>
          </a:p>
          <a:p>
            <a:pPr lvl="1"/>
            <a:r>
              <a:rPr lang="en-US" sz="4600" dirty="0"/>
              <a:t>Pattern</a:t>
            </a:r>
          </a:p>
          <a:p>
            <a:pPr lvl="1"/>
            <a:r>
              <a:rPr lang="en-US" sz="4600" dirty="0"/>
              <a:t>Outliers</a:t>
            </a:r>
          </a:p>
          <a:p>
            <a:pPr lvl="1"/>
            <a:r>
              <a:rPr lang="en-US" sz="4600" dirty="0"/>
              <a:t>Form, direction and strength of a relationship</a:t>
            </a:r>
          </a:p>
          <a:p>
            <a:r>
              <a:rPr lang="en-US" sz="4600" dirty="0" smtClean="0"/>
              <a:t>Be </a:t>
            </a:r>
            <a:r>
              <a:rPr lang="en-US" sz="4600" dirty="0"/>
              <a:t>able to generally describe the method of ‘Least Squares Regression</a:t>
            </a:r>
            <a:r>
              <a:rPr lang="en-US" sz="4600" dirty="0" smtClean="0"/>
              <a:t>’ including the model.</a:t>
            </a:r>
            <a:endParaRPr lang="en-US" sz="4600" dirty="0"/>
          </a:p>
          <a:p>
            <a:r>
              <a:rPr lang="en-US" sz="4600" dirty="0"/>
              <a:t>Be able to calculate and interpret the regression line.</a:t>
            </a:r>
          </a:p>
          <a:p>
            <a:r>
              <a:rPr lang="en-US" sz="4600" dirty="0"/>
              <a:t>Using the least square regression line, be able to predict the value of y for any appropriate value of x</a:t>
            </a:r>
            <a:r>
              <a:rPr lang="en-US" sz="4600" dirty="0" smtClean="0"/>
              <a:t>.</a:t>
            </a:r>
          </a:p>
          <a:p>
            <a:r>
              <a:rPr lang="en-US" sz="4600" dirty="0" smtClean="0"/>
              <a:t>Be able to generate the ANOVA table for linear regression.</a:t>
            </a:r>
            <a:endParaRPr lang="en-US" sz="4600" dirty="0"/>
          </a:p>
          <a:p>
            <a:r>
              <a:rPr lang="en-US" sz="4600" dirty="0"/>
              <a:t>Be able to calculate r</a:t>
            </a:r>
            <a:r>
              <a:rPr lang="en-US" sz="4600" baseline="30000" dirty="0"/>
              <a:t>2</a:t>
            </a:r>
            <a:r>
              <a:rPr lang="en-US" sz="4600" dirty="0"/>
              <a:t>.</a:t>
            </a:r>
          </a:p>
          <a:p>
            <a:r>
              <a:rPr lang="en-US" sz="4600" dirty="0"/>
              <a:t>Be able to explain the meaning of r</a:t>
            </a:r>
            <a:r>
              <a:rPr lang="en-US" sz="4600" baseline="30000" dirty="0"/>
              <a:t>2</a:t>
            </a:r>
            <a:r>
              <a:rPr lang="en-US" sz="4600" dirty="0"/>
              <a:t>.</a:t>
            </a:r>
          </a:p>
          <a:p>
            <a:pPr lvl="1"/>
            <a:r>
              <a:rPr lang="en-US" sz="4600" dirty="0"/>
              <a:t>Be able to discern what r</a:t>
            </a:r>
            <a:r>
              <a:rPr lang="en-US" sz="4600" baseline="30000" dirty="0"/>
              <a:t>2</a:t>
            </a:r>
            <a:r>
              <a:rPr lang="en-US" sz="4600" dirty="0"/>
              <a:t> does NOT explain</a:t>
            </a:r>
            <a:r>
              <a:rPr lang="en-US" sz="4600" dirty="0" smtClean="0"/>
              <a:t>.</a:t>
            </a:r>
            <a:endParaRPr lang="en-US" sz="4600" dirty="0"/>
          </a:p>
          <a:p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Coefficient of determination.</a:t>
                </a:r>
              </a:p>
              <a:p>
                <a:r>
                  <a:rPr lang="en-US" dirty="0" smtClean="0"/>
                  <a:t>Fraction of the variation of the values of y that is explained by the least-squares regression of y on x.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𝑆𝑆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𝑆𝑆𝑇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3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 of interpretation of r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Linearity</a:t>
            </a:r>
          </a:p>
          <a:p>
            <a:r>
              <a:rPr lang="en-US" dirty="0" smtClean="0"/>
              <a:t>Outliers</a:t>
            </a:r>
          </a:p>
          <a:p>
            <a:r>
              <a:rPr lang="en-US" dirty="0" smtClean="0"/>
              <a:t>Good prediction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2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Two variables are associated if knowing the values of one of the variables tells you something about the values of the other variable.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you want to explore the association?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you want to show causality?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7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Response variable </a:t>
            </a:r>
            <a:r>
              <a:rPr lang="en-US" dirty="0" smtClean="0"/>
              <a:t>(Y): outcome of the study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Explanatory variable </a:t>
            </a:r>
            <a:r>
              <a:rPr lang="en-US" dirty="0" smtClean="0"/>
              <a:t>(X): explains or causes changes in the response variable</a:t>
            </a:r>
          </a:p>
          <a:p>
            <a:r>
              <a:rPr lang="en-US" dirty="0" smtClean="0"/>
              <a:t>Y = g(X)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Scatterplot -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which variable is the explanatory variable and put on X axis. The response variable goes on the Y axis.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Label and scale your axes.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Plot the (</a:t>
            </a:r>
            <a:r>
              <a:rPr lang="en-US" dirty="0" err="1" smtClean="0"/>
              <a:t>x,y</a:t>
            </a:r>
            <a:r>
              <a:rPr lang="en-US" dirty="0" smtClean="0"/>
              <a:t>) pairs.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7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</a:t>
            </a:r>
          </a:p>
          <a:p>
            <a:r>
              <a:rPr lang="en-US" dirty="0" smtClean="0"/>
              <a:t>Direction</a:t>
            </a:r>
          </a:p>
          <a:p>
            <a:r>
              <a:rPr lang="en-US" dirty="0" smtClean="0"/>
              <a:t>Strength</a:t>
            </a:r>
          </a:p>
          <a:p>
            <a:r>
              <a:rPr lang="en-US" dirty="0" smtClean="0"/>
              <a:t>Outliers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21"/>
            <a:ext cx="8229600" cy="1143000"/>
          </a:xfrm>
        </p:spPr>
        <p:txBody>
          <a:bodyPr/>
          <a:lstStyle/>
          <a:p>
            <a:r>
              <a:rPr lang="en-US" dirty="0" smtClean="0"/>
              <a:t>Pattern</a:t>
            </a:r>
            <a:endParaRPr lang="en-US" dirty="0"/>
          </a:p>
        </p:txBody>
      </p:sp>
      <p:pic>
        <p:nvPicPr>
          <p:cNvPr id="4" name="Picture 1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1" t="19431" r="13927" b="11543"/>
          <a:stretch>
            <a:fillRect/>
          </a:stretch>
        </p:blipFill>
        <p:spPr>
          <a:xfrm>
            <a:off x="685800" y="1689100"/>
            <a:ext cx="2193925" cy="1811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2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1" t="12801" r="6015" b="14592"/>
          <a:stretch>
            <a:fillRect/>
          </a:stretch>
        </p:blipFill>
        <p:spPr>
          <a:xfrm>
            <a:off x="3124200" y="1689100"/>
            <a:ext cx="2193925" cy="1811338"/>
          </a:xfrm>
          <a:prstGeom prst="rect">
            <a:avLst/>
          </a:prstGeom>
          <a:noFill/>
          <a:ln/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62000" y="1295400"/>
            <a:ext cx="44180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Linear</a:t>
            </a:r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685800" y="3810000"/>
            <a:ext cx="4657725" cy="2619375"/>
            <a:chOff x="416" y="2372"/>
            <a:chExt cx="2934" cy="1650"/>
          </a:xfrm>
        </p:grpSpPr>
        <p:pic>
          <p:nvPicPr>
            <p:cNvPr id="8" name="Picture 36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98" t="6090" r="9671" b="4657"/>
            <a:stretch>
              <a:fillRect/>
            </a:stretch>
          </p:blipFill>
          <p:spPr bwMode="auto">
            <a:xfrm>
              <a:off x="416" y="2640"/>
              <a:ext cx="1382" cy="1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624" y="2420"/>
              <a:ext cx="2640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Nonlinear      </a:t>
              </a:r>
            </a:p>
          </p:txBody>
        </p:sp>
        <p:sp>
          <p:nvSpPr>
            <p:cNvPr id="10" name="Line 38"/>
            <p:cNvSpPr>
              <a:spLocks noChangeShapeType="1"/>
            </p:cNvSpPr>
            <p:nvPr/>
          </p:nvSpPr>
          <p:spPr bwMode="auto">
            <a:xfrm>
              <a:off x="1056" y="2372"/>
              <a:ext cx="15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1" name="Picture 39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05" t="19315" r="12981" b="12048"/>
            <a:stretch>
              <a:fillRect/>
            </a:stretch>
          </p:blipFill>
          <p:spPr bwMode="auto">
            <a:xfrm>
              <a:off x="1968" y="2640"/>
              <a:ext cx="1382" cy="1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5943600" y="1371600"/>
            <a:ext cx="2574925" cy="4892675"/>
            <a:chOff x="3744" y="796"/>
            <a:chExt cx="1622" cy="3082"/>
          </a:xfrm>
        </p:grpSpPr>
        <p:sp>
          <p:nvSpPr>
            <p:cNvPr id="13" name="Text Box 41"/>
            <p:cNvSpPr txBox="1">
              <a:spLocks noChangeArrowheads="1"/>
            </p:cNvSpPr>
            <p:nvPr/>
          </p:nvSpPr>
          <p:spPr bwMode="auto">
            <a:xfrm>
              <a:off x="4176" y="796"/>
              <a:ext cx="1048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No relationship</a:t>
              </a:r>
            </a:p>
          </p:txBody>
        </p:sp>
        <p:sp>
          <p:nvSpPr>
            <p:cNvPr id="14" name="Line 42"/>
            <p:cNvSpPr>
              <a:spLocks noChangeShapeType="1"/>
            </p:cNvSpPr>
            <p:nvPr/>
          </p:nvSpPr>
          <p:spPr bwMode="auto">
            <a:xfrm>
              <a:off x="3744" y="1076"/>
              <a:ext cx="0" cy="2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5" name="Picture 43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99" t="19585" r="13251" b="10176"/>
            <a:stretch>
              <a:fillRect/>
            </a:stretch>
          </p:blipFill>
          <p:spPr bwMode="auto">
            <a:xfrm>
              <a:off x="3984" y="1018"/>
              <a:ext cx="1382" cy="1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4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0" r="8255" b="1433"/>
            <a:stretch>
              <a:fillRect/>
            </a:stretch>
          </p:blipFill>
          <p:spPr bwMode="auto">
            <a:xfrm>
              <a:off x="3984" y="2496"/>
              <a:ext cx="1382" cy="1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52" t="26797" b="2325"/>
          <a:stretch>
            <a:fillRect/>
          </a:stretch>
        </p:blipFill>
        <p:spPr bwMode="auto">
          <a:xfrm>
            <a:off x="533400" y="1752600"/>
            <a:ext cx="8119224" cy="31242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886200" y="23622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391400" y="3962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2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altLang="en-US" dirty="0">
                <a:cs typeface="Arial" panose="020B0604020202020204" pitchFamily="34" charset="0"/>
              </a:rPr>
              <a:t>A </a:t>
            </a:r>
            <a:r>
              <a:rPr lang="en-US" altLang="en-US" b="1" dirty="0">
                <a:solidFill>
                  <a:srgbClr val="800000"/>
                </a:solidFill>
                <a:cs typeface="Arial" panose="020B0604020202020204" pitchFamily="34" charset="0"/>
              </a:rPr>
              <a:t>regression line</a:t>
            </a:r>
            <a:r>
              <a:rPr lang="en-US" altLang="en-US" dirty="0">
                <a:solidFill>
                  <a:srgbClr val="800000"/>
                </a:solidFill>
                <a:cs typeface="Arial" panose="020B0604020202020204" pitchFamily="34" charset="0"/>
              </a:rPr>
              <a:t> </a:t>
            </a:r>
            <a:r>
              <a:rPr lang="en-US" altLang="en-US" dirty="0">
                <a:cs typeface="Arial" panose="020B0604020202020204" pitchFamily="34" charset="0"/>
              </a:rPr>
              <a:t>is a straight line that describes how a response variable </a:t>
            </a:r>
            <a:r>
              <a:rPr lang="en-US" altLang="en-US" i="1" dirty="0">
                <a:cs typeface="Arial" panose="020B0604020202020204" pitchFamily="34" charset="0"/>
              </a:rPr>
              <a:t>y</a:t>
            </a:r>
            <a:r>
              <a:rPr lang="en-US" altLang="en-US" dirty="0">
                <a:cs typeface="Arial" panose="020B0604020202020204" pitchFamily="34" charset="0"/>
              </a:rPr>
              <a:t> changes as an explanatory variable </a:t>
            </a:r>
            <a:r>
              <a:rPr lang="en-US" altLang="en-US" i="1" dirty="0">
                <a:cs typeface="Arial" panose="020B0604020202020204" pitchFamily="34" charset="0"/>
              </a:rPr>
              <a:t>x</a:t>
            </a:r>
            <a:r>
              <a:rPr lang="en-US" altLang="en-US" dirty="0">
                <a:cs typeface="Arial" panose="020B0604020202020204" pitchFamily="34" charset="0"/>
              </a:rPr>
              <a:t> changes.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altLang="en-US" dirty="0">
                <a:cs typeface="Arial" panose="020B0604020202020204" pitchFamily="34" charset="0"/>
              </a:rPr>
              <a:t>We can use a regression line to predict the value of </a:t>
            </a:r>
            <a:r>
              <a:rPr lang="en-US" altLang="en-US" i="1" dirty="0">
                <a:cs typeface="Arial" panose="020B0604020202020204" pitchFamily="34" charset="0"/>
              </a:rPr>
              <a:t>y</a:t>
            </a:r>
            <a:r>
              <a:rPr lang="en-US" altLang="en-US" dirty="0">
                <a:cs typeface="Arial" panose="020B0604020202020204" pitchFamily="34" charset="0"/>
              </a:rPr>
              <a:t> for a given value of </a:t>
            </a:r>
            <a:r>
              <a:rPr lang="en-US" altLang="en-US" i="1" dirty="0">
                <a:cs typeface="Arial" panose="020B0604020202020204" pitchFamily="34" charset="0"/>
              </a:rPr>
              <a:t>x</a:t>
            </a:r>
            <a:r>
              <a:rPr lang="en-US" altLang="en-US" dirty="0" smtClean="0"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altLang="en-US" dirty="0"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altLang="en-US" dirty="0" smtClean="0">
                <a:cs typeface="Arial" panose="020B0604020202020204" pitchFamily="34" charset="0"/>
              </a:rPr>
              <a:t>Y = </a:t>
            </a:r>
            <a:r>
              <a:rPr lang="en-US" altLang="en-US" dirty="0" smtClean="0">
                <a:cs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baseline="-25000" dirty="0" smtClean="0"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en-US" altLang="en-US" dirty="0" smtClean="0">
                <a:cs typeface="Arial" panose="020B0604020202020204" pitchFamily="34" charset="0"/>
                <a:sym typeface="Symbol" panose="05050102010706020507" pitchFamily="18" charset="2"/>
              </a:rPr>
              <a:t> + </a:t>
            </a:r>
            <a:r>
              <a:rPr lang="en-US" altLang="en-US" baseline="-25000" dirty="0" smtClean="0"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cs typeface="Arial" panose="020B0604020202020204" pitchFamily="34" charset="0"/>
                <a:sym typeface="Symbol" panose="05050102010706020507" pitchFamily="18" charset="2"/>
              </a:rPr>
              <a:t>X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altLang="en-US" dirty="0" smtClean="0">
                <a:cs typeface="Arial" panose="020B0604020202020204" pitchFamily="34" charset="0"/>
              </a:rPr>
              <a:t>Y </a:t>
            </a:r>
            <a:r>
              <a:rPr lang="en-US" altLang="en-US" dirty="0">
                <a:cs typeface="Arial" panose="020B0604020202020204" pitchFamily="34" charset="0"/>
              </a:rPr>
              <a:t>= </a:t>
            </a:r>
            <a:r>
              <a:rPr lang="en-US" altLang="en-US" dirty="0">
                <a:cs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baseline="-25000" dirty="0"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en-US" altLang="en-US" dirty="0">
                <a:cs typeface="Arial" panose="020B0604020202020204" pitchFamily="34" charset="0"/>
                <a:sym typeface="Symbol" panose="05050102010706020507" pitchFamily="18" charset="2"/>
              </a:rPr>
              <a:t> + </a:t>
            </a:r>
            <a:r>
              <a:rPr lang="en-US" altLang="en-US" baseline="-25000" dirty="0"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en-US" altLang="en-US" dirty="0">
                <a:cs typeface="Arial" panose="020B0604020202020204" pitchFamily="34" charset="0"/>
                <a:sym typeface="Symbol" panose="05050102010706020507" pitchFamily="18" charset="2"/>
              </a:rPr>
              <a:t>X + </a:t>
            </a:r>
            <a:endParaRPr lang="en-US" altLang="en-US" dirty="0"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altLang="en-US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9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14800</TotalTime>
  <Words>558</Words>
  <Application>Microsoft Office PowerPoint</Application>
  <PresentationFormat>On-screen Show (4:3)</PresentationFormat>
  <Paragraphs>129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Calibri</vt:lpstr>
      <vt:lpstr>Cambria Math</vt:lpstr>
      <vt:lpstr>Symbol</vt:lpstr>
      <vt:lpstr>Office Theme</vt:lpstr>
      <vt:lpstr>Equation</vt:lpstr>
      <vt:lpstr>Chapter 12: Correlation and Linear Regression</vt:lpstr>
      <vt:lpstr>12.1: Simple Linear Regression - Goals</vt:lpstr>
      <vt:lpstr>Association</vt:lpstr>
      <vt:lpstr>Variable Types</vt:lpstr>
      <vt:lpstr>Scatterplot - Procedure</vt:lpstr>
      <vt:lpstr>Pattern</vt:lpstr>
      <vt:lpstr>Pattern</vt:lpstr>
      <vt:lpstr>Outliers</vt:lpstr>
      <vt:lpstr>Regression Line</vt:lpstr>
      <vt:lpstr>Notation</vt:lpstr>
      <vt:lpstr>Simple Linear Regression Model</vt:lpstr>
      <vt:lpstr>Assumptions for Linear Regression</vt:lpstr>
      <vt:lpstr>Normality of Y</vt:lpstr>
      <vt:lpstr>Linear Regression Model</vt:lpstr>
      <vt:lpstr>Linear Regression Results</vt:lpstr>
      <vt:lpstr>Linear Regression - variance</vt:lpstr>
      <vt:lpstr>Other SS and df</vt:lpstr>
      <vt:lpstr>ANOVA table for Linear Regression</vt:lpstr>
      <vt:lpstr>Facts about Least Square Regression</vt:lpstr>
      <vt:lpstr>r2</vt:lpstr>
      <vt:lpstr>Beware of interpretation of r2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883</cp:revision>
  <dcterms:created xsi:type="dcterms:W3CDTF">2010-01-11T21:36:57Z</dcterms:created>
  <dcterms:modified xsi:type="dcterms:W3CDTF">2016-04-08T11:41:40Z</dcterms:modified>
</cp:coreProperties>
</file>